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Nanum Gothic Regular" panose="020B0600000101010101" charset="-127"/>
      <p:regular r:id="rId12"/>
    </p:embeddedFont>
    <p:embeddedFont>
      <p:font typeface="Nanum Gothic Regular Bold" panose="020B0600000101010101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2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5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98297"/>
            <a:ext cx="15305568" cy="6673607"/>
            <a:chOff x="0" y="0"/>
            <a:chExt cx="20407424" cy="8898142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0407424" cy="8898142"/>
              <a:chOff x="0" y="0"/>
              <a:chExt cx="5177439" cy="2257492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5177439" cy="2257492"/>
              </a:xfrm>
              <a:custGeom>
                <a:avLst/>
                <a:gdLst/>
                <a:ahLst/>
                <a:cxnLst/>
                <a:rect l="l" t="t" r="r" b="b"/>
                <a:pathLst>
                  <a:path w="5177439" h="2257492">
                    <a:moveTo>
                      <a:pt x="5052979" y="2257492"/>
                    </a:moveTo>
                    <a:lnTo>
                      <a:pt x="124460" y="2257492"/>
                    </a:lnTo>
                    <a:cubicBezTo>
                      <a:pt x="55880" y="2257492"/>
                      <a:pt x="0" y="2201612"/>
                      <a:pt x="0" y="213303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052979" y="0"/>
                    </a:lnTo>
                    <a:cubicBezTo>
                      <a:pt x="5121559" y="0"/>
                      <a:pt x="5177439" y="55880"/>
                      <a:pt x="5177439" y="124460"/>
                    </a:cubicBezTo>
                    <a:lnTo>
                      <a:pt x="5177439" y="2133032"/>
                    </a:lnTo>
                    <a:cubicBezTo>
                      <a:pt x="5177439" y="2201612"/>
                      <a:pt x="5121559" y="2257492"/>
                      <a:pt x="5052979" y="22574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510332" y="482905"/>
              <a:ext cx="347112" cy="347112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4B6FED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996383" y="482905"/>
              <a:ext cx="347112" cy="347112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DC2D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1482434" y="482905"/>
              <a:ext cx="347112" cy="347112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52544"/>
              </a:solidFill>
            </p:spPr>
          </p:sp>
        </p:grpSp>
      </p:grpSp>
      <p:sp>
        <p:nvSpPr>
          <p:cNvPr id="11" name="Freeform 11"/>
          <p:cNvSpPr/>
          <p:nvPr/>
        </p:nvSpPr>
        <p:spPr>
          <a:xfrm>
            <a:off x="16872896" y="8561901"/>
            <a:ext cx="706759" cy="706759"/>
          </a:xfrm>
          <a:custGeom>
            <a:avLst/>
            <a:gdLst/>
            <a:ahLst/>
            <a:cxnLst/>
            <a:rect l="l" t="t" r="r" b="b"/>
            <a:pathLst>
              <a:path w="706759" h="706759">
                <a:moveTo>
                  <a:pt x="0" y="0"/>
                </a:moveTo>
                <a:lnTo>
                  <a:pt x="706759" y="0"/>
                </a:lnTo>
                <a:lnTo>
                  <a:pt x="706759" y="706759"/>
                </a:lnTo>
                <a:lnTo>
                  <a:pt x="0" y="7067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5400000">
            <a:off x="13708198" y="4363712"/>
            <a:ext cx="7036156" cy="345411"/>
          </a:xfrm>
          <a:custGeom>
            <a:avLst/>
            <a:gdLst/>
            <a:ahLst/>
            <a:cxnLst/>
            <a:rect l="l" t="t" r="r" b="b"/>
            <a:pathLst>
              <a:path w="7036156" h="345411">
                <a:moveTo>
                  <a:pt x="0" y="0"/>
                </a:moveTo>
                <a:lnTo>
                  <a:pt x="7036156" y="0"/>
                </a:lnTo>
                <a:lnTo>
                  <a:pt x="7036156" y="345411"/>
                </a:lnTo>
                <a:lnTo>
                  <a:pt x="0" y="3454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0105647" y="7590314"/>
            <a:ext cx="6228621" cy="2311962"/>
            <a:chOff x="0" y="0"/>
            <a:chExt cx="8304828" cy="3082616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8304828" cy="3082616"/>
              <a:chOff x="0" y="0"/>
              <a:chExt cx="5445973" cy="2021456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5447243" cy="2021456"/>
              </a:xfrm>
              <a:custGeom>
                <a:avLst/>
                <a:gdLst/>
                <a:ahLst/>
                <a:cxnLst/>
                <a:rect l="l" t="t" r="r" b="b"/>
                <a:pathLst>
                  <a:path w="5447243" h="2021456">
                    <a:moveTo>
                      <a:pt x="4893523" y="2021456"/>
                    </a:moveTo>
                    <a:lnTo>
                      <a:pt x="553720" y="2021456"/>
                    </a:lnTo>
                    <a:cubicBezTo>
                      <a:pt x="247650" y="2021456"/>
                      <a:pt x="0" y="1569022"/>
                      <a:pt x="0" y="1011973"/>
                    </a:cubicBezTo>
                    <a:cubicBezTo>
                      <a:pt x="0" y="452602"/>
                      <a:pt x="247650" y="0"/>
                      <a:pt x="553720" y="0"/>
                    </a:cubicBezTo>
                    <a:lnTo>
                      <a:pt x="4893523" y="0"/>
                    </a:lnTo>
                    <a:cubicBezTo>
                      <a:pt x="5199593" y="0"/>
                      <a:pt x="5447243" y="452602"/>
                      <a:pt x="5447243" y="1011973"/>
                    </a:cubicBezTo>
                    <a:cubicBezTo>
                      <a:pt x="5445973" y="1569022"/>
                      <a:pt x="5198323" y="2021456"/>
                      <a:pt x="4893523" y="2021456"/>
                    </a:cubicBezTo>
                    <a:close/>
                  </a:path>
                </a:pathLst>
              </a:custGeom>
              <a:solidFill>
                <a:srgbClr val="7DC2DF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1562638" y="358728"/>
              <a:ext cx="5250546" cy="22889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604"/>
                </a:lnSpc>
              </a:pPr>
              <a:r>
                <a:rPr lang="en-US" sz="3288">
                  <a:solidFill>
                    <a:srgbClr val="FFFFFF"/>
                  </a:solidFill>
                  <a:latin typeface="Nanum Gothic Regular Bold"/>
                </a:rPr>
                <a:t>201821270 강연호</a:t>
              </a:r>
            </a:p>
            <a:p>
              <a:pPr algn="just">
                <a:lnSpc>
                  <a:spcPts val="4604"/>
                </a:lnSpc>
              </a:pPr>
              <a:r>
                <a:rPr lang="en-US" sz="3288">
                  <a:solidFill>
                    <a:srgbClr val="FFFFFF"/>
                  </a:solidFill>
                  <a:latin typeface="Nanum Gothic Regular Bold"/>
                </a:rPr>
                <a:t>201921284 김전호</a:t>
              </a:r>
            </a:p>
            <a:p>
              <a:pPr algn="just">
                <a:lnSpc>
                  <a:spcPts val="4604"/>
                </a:lnSpc>
                <a:spcBef>
                  <a:spcPct val="0"/>
                </a:spcBef>
              </a:pPr>
              <a:r>
                <a:rPr lang="en-US" sz="3288">
                  <a:solidFill>
                    <a:srgbClr val="FFFFFF"/>
                  </a:solidFill>
                  <a:latin typeface="Nanum Gothic Regular Bold"/>
                </a:rPr>
                <a:t>201921308 이재원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15161342" y="8327584"/>
            <a:ext cx="720475" cy="720475"/>
          </a:xfrm>
          <a:custGeom>
            <a:avLst/>
            <a:gdLst/>
            <a:ahLst/>
            <a:cxnLst/>
            <a:rect l="l" t="t" r="r" b="b"/>
            <a:pathLst>
              <a:path w="720475" h="720475">
                <a:moveTo>
                  <a:pt x="0" y="0"/>
                </a:moveTo>
                <a:lnTo>
                  <a:pt x="720475" y="0"/>
                </a:lnTo>
                <a:lnTo>
                  <a:pt x="720475" y="720474"/>
                </a:lnTo>
                <a:lnTo>
                  <a:pt x="0" y="7204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516795" y="2697803"/>
            <a:ext cx="12329377" cy="2331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120"/>
              </a:lnSpc>
            </a:pPr>
            <a:r>
              <a:rPr lang="en-US" sz="14400">
                <a:solidFill>
                  <a:srgbClr val="152544"/>
                </a:solidFill>
                <a:latin typeface="DoHyeon Bold"/>
              </a:rPr>
              <a:t>FPGA 프로젝트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5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744087" y="1405419"/>
            <a:ext cx="10799825" cy="7579514"/>
          </a:xfrm>
          <a:custGeom>
            <a:avLst/>
            <a:gdLst/>
            <a:ahLst/>
            <a:cxnLst/>
            <a:rect l="l" t="t" r="r" b="b"/>
            <a:pathLst>
              <a:path w="10799825" h="7579514">
                <a:moveTo>
                  <a:pt x="0" y="0"/>
                </a:moveTo>
                <a:lnTo>
                  <a:pt x="10799826" y="0"/>
                </a:lnTo>
                <a:lnTo>
                  <a:pt x="10799826" y="7579513"/>
                </a:lnTo>
                <a:lnTo>
                  <a:pt x="0" y="7579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998439" y="8984932"/>
            <a:ext cx="706759" cy="706759"/>
          </a:xfrm>
          <a:custGeom>
            <a:avLst/>
            <a:gdLst/>
            <a:ahLst/>
            <a:cxnLst/>
            <a:rect l="l" t="t" r="r" b="b"/>
            <a:pathLst>
              <a:path w="706759" h="706759">
                <a:moveTo>
                  <a:pt x="0" y="0"/>
                </a:moveTo>
                <a:lnTo>
                  <a:pt x="706759" y="0"/>
                </a:lnTo>
                <a:lnTo>
                  <a:pt x="706759" y="706760"/>
                </a:lnTo>
                <a:lnTo>
                  <a:pt x="0" y="7067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675320" y="8984932"/>
            <a:ext cx="706759" cy="706759"/>
          </a:xfrm>
          <a:custGeom>
            <a:avLst/>
            <a:gdLst/>
            <a:ahLst/>
            <a:cxnLst/>
            <a:rect l="l" t="t" r="r" b="b"/>
            <a:pathLst>
              <a:path w="706759" h="706759">
                <a:moveTo>
                  <a:pt x="706760" y="0"/>
                </a:moveTo>
                <a:lnTo>
                  <a:pt x="0" y="0"/>
                </a:lnTo>
                <a:lnTo>
                  <a:pt x="0" y="706760"/>
                </a:lnTo>
                <a:lnTo>
                  <a:pt x="706760" y="706760"/>
                </a:lnTo>
                <a:lnTo>
                  <a:pt x="70676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5164524" y="4310278"/>
            <a:ext cx="7958952" cy="2134896"/>
            <a:chOff x="0" y="0"/>
            <a:chExt cx="10611936" cy="2846529"/>
          </a:xfrm>
        </p:grpSpPr>
        <p:sp>
          <p:nvSpPr>
            <p:cNvPr id="6" name="TextBox 6"/>
            <p:cNvSpPr txBox="1"/>
            <p:nvPr/>
          </p:nvSpPr>
          <p:spPr>
            <a:xfrm>
              <a:off x="0" y="-171450"/>
              <a:ext cx="10611936" cy="16319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8640"/>
                </a:lnSpc>
                <a:spcBef>
                  <a:spcPct val="0"/>
                </a:spcBef>
              </a:pPr>
              <a:r>
                <a:rPr lang="en-US" sz="7200" u="none">
                  <a:solidFill>
                    <a:srgbClr val="152544"/>
                  </a:solidFill>
                  <a:ea typeface="DoHyeon Bold"/>
                </a:rPr>
                <a:t>감사합니다!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082033"/>
              <a:ext cx="10611936" cy="7645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152544"/>
                  </a:solidFill>
                  <a:latin typeface="Nanum Gothic Regular"/>
                </a:rPr>
                <a:t>Q &amp; A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175114" y="1775179"/>
            <a:ext cx="989410" cy="260334"/>
            <a:chOff x="0" y="0"/>
            <a:chExt cx="1319213" cy="347112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347112" cy="347112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4B6FED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486051" y="0"/>
              <a:ext cx="347112" cy="34711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DC2DF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972102" y="0"/>
              <a:ext cx="347112" cy="347112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52544"/>
              </a:solidFill>
            </p:spPr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C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57250"/>
            <a:ext cx="13038010" cy="1266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latin typeface="DoHyeon Bold"/>
              </a:rPr>
              <a:t>[목차]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5143500"/>
            <a:ext cx="3097325" cy="1599710"/>
            <a:chOff x="0" y="0"/>
            <a:chExt cx="4129767" cy="2132947"/>
          </a:xfrm>
        </p:grpSpPr>
        <p:sp>
          <p:nvSpPr>
            <p:cNvPr id="4" name="TextBox 4"/>
            <p:cNvSpPr txBox="1"/>
            <p:nvPr/>
          </p:nvSpPr>
          <p:spPr>
            <a:xfrm>
              <a:off x="0" y="959996"/>
              <a:ext cx="4129767" cy="5638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129767" cy="5765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91464" lvl="1">
                <a:lnSpc>
                  <a:spcPts val="3509"/>
                </a:lnSpc>
              </a:pPr>
              <a:r>
                <a:rPr lang="en-US" sz="2699" dirty="0">
                  <a:solidFill>
                    <a:srgbClr val="FFFFFF"/>
                  </a:solidFill>
                  <a:ea typeface="Nanum Gothic Regular Bold"/>
                </a:rPr>
                <a:t>1. </a:t>
              </a:r>
              <a:r>
                <a:rPr lang="en-US" sz="2699" dirty="0" err="1">
                  <a:solidFill>
                    <a:srgbClr val="FFFFFF"/>
                  </a:solidFill>
                  <a:ea typeface="Nanum Gothic Regular Bold"/>
                </a:rPr>
                <a:t>설계</a:t>
              </a:r>
              <a:r>
                <a:rPr lang="en-US" sz="2699" dirty="0">
                  <a:solidFill>
                    <a:srgbClr val="FFFFFF"/>
                  </a:solidFill>
                  <a:ea typeface="Nanum Gothic Regular Bold"/>
                </a:rPr>
                <a:t> </a:t>
              </a:r>
              <a:r>
                <a:rPr lang="en-US" sz="2699" dirty="0" err="1">
                  <a:solidFill>
                    <a:srgbClr val="FFFFFF"/>
                  </a:solidFill>
                  <a:ea typeface="Nanum Gothic Regular Bold"/>
                </a:rPr>
                <a:t>목적</a:t>
              </a:r>
              <a:endParaRPr lang="en-US" sz="2699" dirty="0">
                <a:solidFill>
                  <a:srgbClr val="FFFFFF"/>
                </a:solidFill>
                <a:ea typeface="Nanum Gothic Regular Bold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795372" y="5080878"/>
            <a:ext cx="3097325" cy="441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 dirty="0">
                <a:solidFill>
                  <a:srgbClr val="FFFFFF"/>
                </a:solidFill>
                <a:latin typeface="Nanum Gothic Regular Bold"/>
              </a:rPr>
              <a:t>3. </a:t>
            </a:r>
            <a:r>
              <a:rPr lang="en-US" sz="2699" dirty="0" err="1">
                <a:solidFill>
                  <a:srgbClr val="FFFFFF"/>
                </a:solidFill>
                <a:latin typeface="Nanum Gothic Regular Bold"/>
              </a:rPr>
              <a:t>상태도</a:t>
            </a:r>
            <a:endParaRPr lang="en-US" sz="2699" dirty="0">
              <a:solidFill>
                <a:srgbClr val="FFFFFF"/>
              </a:solidFill>
              <a:latin typeface="Nanum Gothic Regular Bold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4522414" y="5067210"/>
            <a:ext cx="3097325" cy="1599710"/>
            <a:chOff x="0" y="0"/>
            <a:chExt cx="4129767" cy="2132947"/>
          </a:xfrm>
        </p:grpSpPr>
        <p:sp>
          <p:nvSpPr>
            <p:cNvPr id="8" name="TextBox 8"/>
            <p:cNvSpPr txBox="1"/>
            <p:nvPr/>
          </p:nvSpPr>
          <p:spPr>
            <a:xfrm>
              <a:off x="0" y="959996"/>
              <a:ext cx="4129767" cy="5638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129767" cy="5765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9"/>
                </a:lnSpc>
              </a:pPr>
              <a:r>
                <a:rPr lang="en-US" sz="2699" dirty="0">
                  <a:solidFill>
                    <a:srgbClr val="FFFFFF"/>
                  </a:solidFill>
                  <a:latin typeface="Nanum Gothic Regular Bold"/>
                </a:rPr>
                <a:t>2. </a:t>
              </a:r>
              <a:r>
                <a:rPr lang="en-US" sz="2699" dirty="0" err="1">
                  <a:solidFill>
                    <a:srgbClr val="FFFFFF"/>
                  </a:solidFill>
                  <a:latin typeface="Nanum Gothic Regular Bold"/>
                </a:rPr>
                <a:t>블록도</a:t>
              </a:r>
              <a:endParaRPr lang="en-US" sz="2699" dirty="0">
                <a:solidFill>
                  <a:srgbClr val="FFFFFF"/>
                </a:solidFill>
                <a:latin typeface="Nanum Gothic Regular Bold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770631" y="5105400"/>
            <a:ext cx="3097325" cy="441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 dirty="0">
                <a:solidFill>
                  <a:srgbClr val="FFFFFF"/>
                </a:solidFill>
                <a:latin typeface="Nanum Gothic Regular Bold"/>
              </a:rPr>
              <a:t>4. FPGA </a:t>
            </a:r>
            <a:r>
              <a:rPr lang="en-US" sz="2699" dirty="0" err="1">
                <a:solidFill>
                  <a:srgbClr val="FFFFFF"/>
                </a:solidFill>
                <a:latin typeface="Nanum Gothic Regular Bold"/>
              </a:rPr>
              <a:t>동작영상</a:t>
            </a:r>
            <a:endParaRPr lang="en-US" sz="2699" dirty="0">
              <a:solidFill>
                <a:srgbClr val="FFFFFF"/>
              </a:solidFill>
              <a:latin typeface="Nanum Gothic Regular Bold"/>
            </a:endParaRPr>
          </a:p>
        </p:txBody>
      </p:sp>
      <p:sp>
        <p:nvSpPr>
          <p:cNvPr id="11" name="AutoShape 11"/>
          <p:cNvSpPr/>
          <p:nvPr/>
        </p:nvSpPr>
        <p:spPr>
          <a:xfrm flipV="1">
            <a:off x="1028700" y="4305299"/>
            <a:ext cx="18402300" cy="188"/>
          </a:xfrm>
          <a:prstGeom prst="line">
            <a:avLst/>
          </a:prstGeom>
          <a:ln w="2857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2" name="Group 12"/>
          <p:cNvGrpSpPr/>
          <p:nvPr/>
        </p:nvGrpSpPr>
        <p:grpSpPr>
          <a:xfrm>
            <a:off x="2157413" y="4148057"/>
            <a:ext cx="323850" cy="323850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B6FED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5180948" y="4137917"/>
            <a:ext cx="323850" cy="323850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B6FED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8338578" y="4137917"/>
            <a:ext cx="323850" cy="323850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B6FED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1965574" y="4162439"/>
            <a:ext cx="323850" cy="323850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B6FED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5033347" y="4152993"/>
            <a:ext cx="323850" cy="323850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B6FED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4782800" y="5105400"/>
            <a:ext cx="3097325" cy="441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09"/>
              </a:lnSpc>
            </a:pPr>
            <a:r>
              <a:rPr lang="en-US" sz="2699" dirty="0">
                <a:solidFill>
                  <a:srgbClr val="FFFFFF"/>
                </a:solidFill>
                <a:latin typeface="Nanum Gothic Regular Bold"/>
              </a:rPr>
              <a:t>5. </a:t>
            </a:r>
            <a:r>
              <a:rPr lang="en-US" sz="2699" dirty="0" err="1">
                <a:solidFill>
                  <a:srgbClr val="FFFFFF"/>
                </a:solidFill>
                <a:latin typeface="Nanum Gothic Regular Bold"/>
              </a:rPr>
              <a:t>고찰</a:t>
            </a:r>
            <a:endParaRPr lang="en-US" sz="2699" dirty="0">
              <a:solidFill>
                <a:srgbClr val="FFFFFF"/>
              </a:solidFill>
              <a:latin typeface="Nanum Gothic Regular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C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31507" y="1128239"/>
            <a:ext cx="13224987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dirty="0">
                <a:solidFill>
                  <a:srgbClr val="FFFFFF"/>
                </a:solidFill>
                <a:latin typeface="DoHyeon Bold"/>
              </a:rPr>
              <a:t>1. </a:t>
            </a:r>
            <a:r>
              <a:rPr lang="en-US" sz="5600" dirty="0" err="1">
                <a:solidFill>
                  <a:srgbClr val="FFFFFF"/>
                </a:solidFill>
                <a:latin typeface="DoHyeon Bold"/>
              </a:rPr>
              <a:t>설계</a:t>
            </a:r>
            <a:r>
              <a:rPr lang="en-US" sz="5600" dirty="0">
                <a:solidFill>
                  <a:srgbClr val="FFFFFF"/>
                </a:solidFill>
                <a:latin typeface="DoHyeon Bold"/>
              </a:rPr>
              <a:t> </a:t>
            </a:r>
            <a:r>
              <a:rPr lang="en-US" sz="5600" dirty="0" err="1">
                <a:solidFill>
                  <a:srgbClr val="FFFFFF"/>
                </a:solidFill>
                <a:latin typeface="DoHyeon Bold"/>
              </a:rPr>
              <a:t>목적</a:t>
            </a:r>
            <a:endParaRPr lang="en-US" sz="5600" dirty="0">
              <a:solidFill>
                <a:srgbClr val="FFFFFF"/>
              </a:solidFill>
              <a:latin typeface="DoHyeon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219200" y="3314700"/>
            <a:ext cx="15849600" cy="39756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697" lvl="1" indent="-323848">
              <a:lnSpc>
                <a:spcPts val="3899"/>
              </a:lnSpc>
              <a:buFont typeface="Arial"/>
              <a:buChar char="•"/>
            </a:pP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설계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부품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: FPGA DE0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보드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,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조도센서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, UART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모듈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,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점프선</a:t>
            </a:r>
            <a:endParaRPr lang="en-US" sz="3200" dirty="0">
              <a:solidFill>
                <a:srgbClr val="FFFFFF"/>
              </a:solidFill>
              <a:ea typeface="Nanum Gothic Regular Bold"/>
            </a:endParaRPr>
          </a:p>
          <a:p>
            <a:pPr>
              <a:lnSpc>
                <a:spcPts val="3899"/>
              </a:lnSpc>
            </a:pPr>
            <a:endParaRPr lang="en-US" sz="3200" dirty="0">
              <a:solidFill>
                <a:srgbClr val="FFFFFF"/>
              </a:solidFill>
              <a:ea typeface="Nanum Gothic Regular Bold"/>
            </a:endParaRPr>
          </a:p>
          <a:p>
            <a:pPr marL="647697" lvl="1" indent="-323848">
              <a:lnSpc>
                <a:spcPts val="3899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</a:rPr>
              <a:t>Light </a:t>
            </a:r>
            <a:r>
              <a:rPr lang="en-US" sz="3200" dirty="0" err="1">
                <a:solidFill>
                  <a:srgbClr val="FFFFFF"/>
                </a:solidFill>
              </a:rPr>
              <a:t>Sensor를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이용하여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빛의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조도를</a:t>
            </a:r>
            <a:r>
              <a:rPr lang="en-US" sz="3200" dirty="0">
                <a:solidFill>
                  <a:srgbClr val="FFFFFF"/>
                </a:solidFill>
              </a:rPr>
              <a:t> 1</a:t>
            </a:r>
            <a:r>
              <a:rPr lang="ko-KR" altLang="en-US" sz="3200" dirty="0">
                <a:solidFill>
                  <a:srgbClr val="FFFFFF"/>
                </a:solidFill>
              </a:rPr>
              <a:t>초에 한번씩 </a:t>
            </a:r>
            <a:r>
              <a:rPr lang="en-US" sz="3200" dirty="0" err="1">
                <a:solidFill>
                  <a:srgbClr val="FFFFFF"/>
                </a:solidFill>
              </a:rPr>
              <a:t>측정한</a:t>
            </a:r>
            <a:r>
              <a:rPr lang="en-US" sz="3200" dirty="0">
                <a:solidFill>
                  <a:srgbClr val="FFFFFF"/>
                </a:solidFill>
              </a:rPr>
              <a:t> 뒤, </a:t>
            </a:r>
            <a:r>
              <a:rPr lang="ko-KR" altLang="en-US" sz="3200" dirty="0">
                <a:solidFill>
                  <a:srgbClr val="FFFFFF"/>
                </a:solidFill>
              </a:rPr>
              <a:t>그 측정한 값을 </a:t>
            </a:r>
            <a:r>
              <a:rPr lang="en-US" altLang="ko-KR" sz="3200" dirty="0">
                <a:solidFill>
                  <a:srgbClr val="FFFFFF"/>
                </a:solidFill>
              </a:rPr>
              <a:t>15</a:t>
            </a:r>
            <a:r>
              <a:rPr lang="ko-KR" altLang="en-US" sz="3200" dirty="0">
                <a:solidFill>
                  <a:srgbClr val="FFFFFF"/>
                </a:solidFill>
              </a:rPr>
              <a:t>번 받아서 가장 큰 값의 순서를 </a:t>
            </a:r>
            <a:r>
              <a:rPr lang="en-US" altLang="ko-KR" sz="3200" dirty="0">
                <a:solidFill>
                  <a:srgbClr val="FFFFFF"/>
                </a:solidFill>
              </a:rPr>
              <a:t>FND</a:t>
            </a:r>
            <a:r>
              <a:rPr lang="ko-KR" altLang="en-US" sz="3200" dirty="0">
                <a:solidFill>
                  <a:srgbClr val="FFFFFF"/>
                </a:solidFill>
              </a:rPr>
              <a:t>에 출력</a:t>
            </a:r>
            <a:endParaRPr lang="en-US" sz="3200" dirty="0">
              <a:solidFill>
                <a:srgbClr val="FFFFFF"/>
              </a:solidFill>
            </a:endParaRPr>
          </a:p>
          <a:p>
            <a:pPr>
              <a:lnSpc>
                <a:spcPts val="3899"/>
              </a:lnSpc>
            </a:pPr>
            <a:endParaRPr lang="en-US" sz="3200" dirty="0">
              <a:solidFill>
                <a:srgbClr val="FFFFFF"/>
              </a:solidFill>
            </a:endParaRPr>
          </a:p>
          <a:p>
            <a:pPr marL="647697" lvl="1" indent="-323848">
              <a:lnSpc>
                <a:spcPts val="3899"/>
              </a:lnSpc>
              <a:buFont typeface="Arial"/>
              <a:buChar char="•"/>
            </a:pPr>
            <a:r>
              <a:rPr lang="en-US" sz="3200" dirty="0">
                <a:solidFill>
                  <a:srgbClr val="FFFFFF"/>
                </a:solidFill>
              </a:rPr>
              <a:t>UART </a:t>
            </a:r>
            <a:r>
              <a:rPr lang="en-US" sz="3200" dirty="0" err="1">
                <a:solidFill>
                  <a:srgbClr val="FFFFFF"/>
                </a:solidFill>
              </a:rPr>
              <a:t>통신을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이용하여</a:t>
            </a:r>
            <a:r>
              <a:rPr lang="en-US" sz="3200" dirty="0">
                <a:solidFill>
                  <a:srgbClr val="FFFFFF"/>
                </a:solidFill>
              </a:rPr>
              <a:t> 15</a:t>
            </a:r>
            <a:r>
              <a:rPr lang="ko-KR" altLang="en-US" sz="3200" dirty="0">
                <a:solidFill>
                  <a:srgbClr val="FFFFFF"/>
                </a:solidFill>
              </a:rPr>
              <a:t>번 측정한 값을</a:t>
            </a:r>
            <a:r>
              <a:rPr lang="en-US" sz="3200" dirty="0">
                <a:solidFill>
                  <a:srgbClr val="FFFFFF"/>
                </a:solidFill>
              </a:rPr>
              <a:t>  TERA </a:t>
            </a:r>
            <a:r>
              <a:rPr lang="en-US" sz="3200" dirty="0" err="1">
                <a:solidFill>
                  <a:srgbClr val="FFFFFF"/>
                </a:solidFill>
              </a:rPr>
              <a:t>TERM으로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출력하는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것을</a:t>
            </a:r>
            <a:r>
              <a:rPr lang="en-US" sz="3200" dirty="0">
                <a:solidFill>
                  <a:srgbClr val="FFFFFF"/>
                </a:solidFill>
              </a:rPr>
              <a:t> </a:t>
            </a:r>
            <a:r>
              <a:rPr lang="en-US" sz="3200" dirty="0" err="1">
                <a:solidFill>
                  <a:srgbClr val="FFFFFF"/>
                </a:solidFill>
              </a:rPr>
              <a:t>설계</a:t>
            </a:r>
            <a:endParaRPr lang="en-US" sz="3200" dirty="0">
              <a:solidFill>
                <a:srgbClr val="FFFFFF"/>
              </a:solidFill>
            </a:endParaRPr>
          </a:p>
          <a:p>
            <a:pPr>
              <a:lnSpc>
                <a:spcPts val="3899"/>
              </a:lnSpc>
            </a:pPr>
            <a:endParaRPr lang="en-US" sz="3200" dirty="0">
              <a:solidFill>
                <a:srgbClr val="FFFFFF"/>
              </a:solidFill>
            </a:endParaRPr>
          </a:p>
          <a:p>
            <a:pPr marL="647697" lvl="1" indent="-323848">
              <a:lnSpc>
                <a:spcPts val="3899"/>
              </a:lnSpc>
              <a:spcBef>
                <a:spcPct val="0"/>
              </a:spcBef>
              <a:buFont typeface="Arial"/>
              <a:buChar char="•"/>
            </a:pP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응용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계획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: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태양빛을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가장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많이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받는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곳을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찾아서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임베디드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시스템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설계를</a:t>
            </a:r>
            <a:r>
              <a:rPr lang="en-US" sz="3200" dirty="0">
                <a:solidFill>
                  <a:srgbClr val="FFFFFF"/>
                </a:solidFill>
                <a:ea typeface="Nanum Gothic Regular Bold"/>
              </a:rPr>
              <a:t> </a:t>
            </a:r>
            <a:r>
              <a:rPr lang="en-US" sz="3200" dirty="0" err="1">
                <a:solidFill>
                  <a:srgbClr val="FFFFFF"/>
                </a:solidFill>
                <a:ea typeface="Nanum Gothic Regular Bold"/>
              </a:rPr>
              <a:t>목적</a:t>
            </a:r>
            <a:endParaRPr lang="en-US" sz="3200" dirty="0">
              <a:solidFill>
                <a:srgbClr val="FFFFFF"/>
              </a:solidFill>
              <a:ea typeface="Nanum Gothic Regular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C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9155" y="3139190"/>
            <a:ext cx="16329691" cy="5594331"/>
          </a:xfrm>
          <a:custGeom>
            <a:avLst/>
            <a:gdLst/>
            <a:ahLst/>
            <a:cxnLst/>
            <a:rect l="l" t="t" r="r" b="b"/>
            <a:pathLst>
              <a:path w="16329691" h="5594331">
                <a:moveTo>
                  <a:pt x="0" y="0"/>
                </a:moveTo>
                <a:lnTo>
                  <a:pt x="16329690" y="0"/>
                </a:lnTo>
                <a:lnTo>
                  <a:pt x="16329690" y="5594330"/>
                </a:lnTo>
                <a:lnTo>
                  <a:pt x="0" y="5594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130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531507" y="1128239"/>
            <a:ext cx="13224987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dirty="0">
                <a:solidFill>
                  <a:srgbClr val="FFFFFF"/>
                </a:solidFill>
                <a:latin typeface="DoHyeon Bold"/>
              </a:rPr>
              <a:t>2. </a:t>
            </a:r>
            <a:r>
              <a:rPr lang="en-US" sz="5600" dirty="0" err="1">
                <a:solidFill>
                  <a:srgbClr val="FFFFFF"/>
                </a:solidFill>
                <a:latin typeface="DoHyeon Bold"/>
              </a:rPr>
              <a:t>블록도</a:t>
            </a:r>
            <a:endParaRPr lang="en-US" sz="5600" dirty="0">
              <a:solidFill>
                <a:srgbClr val="FFFFFF"/>
              </a:solidFill>
              <a:latin typeface="DoHyeon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C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80731" y="2852414"/>
            <a:ext cx="7326539" cy="6405886"/>
          </a:xfrm>
          <a:custGeom>
            <a:avLst/>
            <a:gdLst/>
            <a:ahLst/>
            <a:cxnLst/>
            <a:rect l="l" t="t" r="r" b="b"/>
            <a:pathLst>
              <a:path w="7326539" h="6405886">
                <a:moveTo>
                  <a:pt x="0" y="0"/>
                </a:moveTo>
                <a:lnTo>
                  <a:pt x="7326538" y="0"/>
                </a:lnTo>
                <a:lnTo>
                  <a:pt x="7326538" y="6405886"/>
                </a:lnTo>
                <a:lnTo>
                  <a:pt x="0" y="64058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531507" y="1128239"/>
            <a:ext cx="13224987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dirty="0">
                <a:solidFill>
                  <a:srgbClr val="FFFFFF"/>
                </a:solidFill>
                <a:latin typeface="DoHyeon Bold"/>
              </a:rPr>
              <a:t>3. </a:t>
            </a:r>
            <a:r>
              <a:rPr lang="en-US" sz="5600" dirty="0" err="1">
                <a:solidFill>
                  <a:srgbClr val="FFFFFF"/>
                </a:solidFill>
                <a:latin typeface="DoHyeon Bold"/>
              </a:rPr>
              <a:t>스테이트</a:t>
            </a:r>
            <a:r>
              <a:rPr lang="en-US" sz="5600" dirty="0">
                <a:solidFill>
                  <a:srgbClr val="FFFFFF"/>
                </a:solidFill>
                <a:latin typeface="DoHyeon Bold"/>
              </a:rPr>
              <a:t> </a:t>
            </a:r>
            <a:r>
              <a:rPr lang="en-US" sz="5600" dirty="0" err="1">
                <a:solidFill>
                  <a:srgbClr val="FFFFFF"/>
                </a:solidFill>
                <a:latin typeface="DoHyeon Bold"/>
              </a:rPr>
              <a:t>머신</a:t>
            </a:r>
            <a:r>
              <a:rPr lang="en-US" sz="5600" dirty="0">
                <a:solidFill>
                  <a:srgbClr val="FFFFFF"/>
                </a:solidFill>
                <a:latin typeface="DoHyeon Bold"/>
              </a:rPr>
              <a:t>(SPI)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C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09354" y="2880227"/>
            <a:ext cx="7069292" cy="6378073"/>
          </a:xfrm>
          <a:custGeom>
            <a:avLst/>
            <a:gdLst/>
            <a:ahLst/>
            <a:cxnLst/>
            <a:rect l="l" t="t" r="r" b="b"/>
            <a:pathLst>
              <a:path w="7069292" h="6378073">
                <a:moveTo>
                  <a:pt x="0" y="0"/>
                </a:moveTo>
                <a:lnTo>
                  <a:pt x="7069292" y="0"/>
                </a:lnTo>
                <a:lnTo>
                  <a:pt x="7069292" y="6378073"/>
                </a:lnTo>
                <a:lnTo>
                  <a:pt x="0" y="63780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531507" y="1128239"/>
            <a:ext cx="13224987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dirty="0">
                <a:solidFill>
                  <a:srgbClr val="FFFFFF"/>
                </a:solidFill>
                <a:latin typeface="DoHyeon Bold"/>
              </a:rPr>
              <a:t>3. </a:t>
            </a:r>
            <a:r>
              <a:rPr lang="en-US" sz="5600" dirty="0" err="1">
                <a:solidFill>
                  <a:srgbClr val="FFFFFF"/>
                </a:solidFill>
                <a:latin typeface="DoHyeon Bold"/>
              </a:rPr>
              <a:t>스테이트</a:t>
            </a:r>
            <a:r>
              <a:rPr lang="en-US" sz="5600" dirty="0">
                <a:solidFill>
                  <a:srgbClr val="FFFFFF"/>
                </a:solidFill>
                <a:latin typeface="DoHyeon Bold"/>
              </a:rPr>
              <a:t> </a:t>
            </a:r>
            <a:r>
              <a:rPr lang="en-US" sz="5600" dirty="0" err="1">
                <a:solidFill>
                  <a:srgbClr val="FFFFFF"/>
                </a:solidFill>
                <a:latin typeface="DoHyeon Bold"/>
              </a:rPr>
              <a:t>머신</a:t>
            </a:r>
            <a:r>
              <a:rPr lang="en-US" sz="5600" dirty="0">
                <a:solidFill>
                  <a:srgbClr val="FFFFFF"/>
                </a:solidFill>
                <a:latin typeface="DoHyeon Bold"/>
              </a:rPr>
              <a:t>(TX)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C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608314" y="2828392"/>
            <a:ext cx="7071371" cy="6429908"/>
          </a:xfrm>
          <a:custGeom>
            <a:avLst/>
            <a:gdLst/>
            <a:ahLst/>
            <a:cxnLst/>
            <a:rect l="l" t="t" r="r" b="b"/>
            <a:pathLst>
              <a:path w="7071371" h="6429908">
                <a:moveTo>
                  <a:pt x="0" y="0"/>
                </a:moveTo>
                <a:lnTo>
                  <a:pt x="7071372" y="0"/>
                </a:lnTo>
                <a:lnTo>
                  <a:pt x="7071372" y="6429908"/>
                </a:lnTo>
                <a:lnTo>
                  <a:pt x="0" y="64299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531507" y="1128239"/>
            <a:ext cx="13224987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dirty="0">
                <a:solidFill>
                  <a:srgbClr val="FFFFFF"/>
                </a:solidFill>
                <a:latin typeface="DoHyeon Bold"/>
              </a:rPr>
              <a:t>3. </a:t>
            </a:r>
            <a:r>
              <a:rPr lang="en-US" sz="5600" dirty="0" err="1">
                <a:solidFill>
                  <a:srgbClr val="FFFFFF"/>
                </a:solidFill>
                <a:latin typeface="DoHyeon Bold"/>
              </a:rPr>
              <a:t>스테이트</a:t>
            </a:r>
            <a:r>
              <a:rPr lang="en-US" sz="5600" dirty="0">
                <a:solidFill>
                  <a:srgbClr val="FFFFFF"/>
                </a:solidFill>
                <a:latin typeface="DoHyeon Bold"/>
              </a:rPr>
              <a:t> </a:t>
            </a:r>
            <a:r>
              <a:rPr lang="en-US" sz="5600" dirty="0" err="1">
                <a:solidFill>
                  <a:srgbClr val="FFFFFF"/>
                </a:solidFill>
                <a:latin typeface="DoHyeon Bold"/>
              </a:rPr>
              <a:t>머신</a:t>
            </a:r>
            <a:r>
              <a:rPr lang="en-US" sz="5600" dirty="0">
                <a:solidFill>
                  <a:srgbClr val="FFFFFF"/>
                </a:solidFill>
                <a:latin typeface="DoHyeon Bold"/>
              </a:rPr>
              <a:t>(UART_STR)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5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 rot="5400000">
            <a:off x="-2489378" y="4374072"/>
            <a:ext cx="7036156" cy="345411"/>
          </a:xfrm>
          <a:custGeom>
            <a:avLst/>
            <a:gdLst/>
            <a:ahLst/>
            <a:cxnLst/>
            <a:rect l="l" t="t" r="r" b="b"/>
            <a:pathLst>
              <a:path w="7036156" h="345411">
                <a:moveTo>
                  <a:pt x="0" y="0"/>
                </a:moveTo>
                <a:lnTo>
                  <a:pt x="7036156" y="0"/>
                </a:lnTo>
                <a:lnTo>
                  <a:pt x="7036156" y="345412"/>
                </a:lnTo>
                <a:lnTo>
                  <a:pt x="0" y="3454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18156" y="8595356"/>
            <a:ext cx="1021087" cy="1021087"/>
          </a:xfrm>
          <a:custGeom>
            <a:avLst/>
            <a:gdLst/>
            <a:ahLst/>
            <a:cxnLst/>
            <a:rect l="l" t="t" r="r" b="b"/>
            <a:pathLst>
              <a:path w="1021087" h="1021087">
                <a:moveTo>
                  <a:pt x="0" y="0"/>
                </a:moveTo>
                <a:lnTo>
                  <a:pt x="1021088" y="0"/>
                </a:lnTo>
                <a:lnTo>
                  <a:pt x="1021088" y="1021088"/>
                </a:lnTo>
                <a:lnTo>
                  <a:pt x="0" y="10210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9" name="KakaoTalk_20230612_162251750">
            <a:hlinkClick r:id="" action="ppaction://media"/>
            <a:extLst>
              <a:ext uri="{FF2B5EF4-FFF2-40B4-BE49-F238E27FC236}">
                <a16:creationId xmlns:a16="http://schemas.microsoft.com/office/drawing/2014/main" id="{92631CD6-8BB9-C466-DC07-7840887C5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124200" y="1350168"/>
            <a:ext cx="13487400" cy="7586663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30F6DA55-4E32-4616-ABC6-1FA3FAE8C6BD}"/>
              </a:ext>
            </a:extLst>
          </p:cNvPr>
          <p:cNvSpPr txBox="1"/>
          <p:nvPr/>
        </p:nvSpPr>
        <p:spPr>
          <a:xfrm>
            <a:off x="2786363" y="369093"/>
            <a:ext cx="13224987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dirty="0">
                <a:solidFill>
                  <a:srgbClr val="FFFFFF"/>
                </a:solidFill>
                <a:latin typeface="DoHyeon Bold"/>
              </a:rPr>
              <a:t>4. FPGA </a:t>
            </a:r>
            <a:r>
              <a:rPr lang="ko-KR" altLang="en-US" sz="5600" dirty="0">
                <a:solidFill>
                  <a:srgbClr val="FFFFFF"/>
                </a:solidFill>
                <a:latin typeface="DoHyeon Bold"/>
              </a:rPr>
              <a:t>동작영상 </a:t>
            </a:r>
            <a:endParaRPr lang="en-US" sz="5600" dirty="0">
              <a:solidFill>
                <a:srgbClr val="FFFFFF"/>
              </a:solidFill>
              <a:latin typeface="DoHyeon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8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C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31507" y="1128239"/>
            <a:ext cx="13224987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 dirty="0">
                <a:solidFill>
                  <a:srgbClr val="FFFFFF"/>
                </a:solidFill>
                <a:latin typeface="DoHyeon Bold"/>
              </a:rPr>
              <a:t>5. </a:t>
            </a:r>
            <a:r>
              <a:rPr lang="en-US" sz="5600" dirty="0" err="1">
                <a:solidFill>
                  <a:srgbClr val="FFFFFF"/>
                </a:solidFill>
                <a:latin typeface="DoHyeon Bold"/>
              </a:rPr>
              <a:t>고찰</a:t>
            </a:r>
            <a:endParaRPr lang="en-US" sz="5600" dirty="0">
              <a:solidFill>
                <a:srgbClr val="FFFFFF"/>
              </a:solidFill>
              <a:latin typeface="DoHyeon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094964" y="4158208"/>
            <a:ext cx="14098072" cy="4019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89"/>
              </a:lnSpc>
            </a:pPr>
            <a:endParaRPr dirty="0"/>
          </a:p>
          <a:p>
            <a:pPr algn="just">
              <a:lnSpc>
                <a:spcPts val="3899"/>
              </a:lnSpc>
            </a:pP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센서를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이용하여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측정한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8bit의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디지털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값에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조도는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FND에서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출력할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때와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UART를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</a:p>
          <a:p>
            <a:pPr algn="just">
              <a:lnSpc>
                <a:spcPts val="3899"/>
              </a:lnSpc>
            </a:pP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TERA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TERM에서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출력할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때의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값이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달라진다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.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이는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FND가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센서에서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받은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디지털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값을</a:t>
            </a:r>
            <a:endParaRPr lang="en-US" sz="2999" dirty="0">
              <a:solidFill>
                <a:srgbClr val="FFFFFF"/>
              </a:solidFill>
              <a:latin typeface="Nanum Gothic Regular"/>
            </a:endParaRPr>
          </a:p>
          <a:p>
            <a:pPr algn="just">
              <a:lnSpc>
                <a:spcPts val="3899"/>
              </a:lnSpc>
            </a:pP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그대로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출력하지만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, TERA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TERM은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디지털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값을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아스키코드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값으로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해석하기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때문이다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. </a:t>
            </a:r>
          </a:p>
          <a:p>
            <a:pPr algn="just">
              <a:lnSpc>
                <a:spcPts val="3899"/>
              </a:lnSpc>
            </a:pPr>
            <a:endParaRPr lang="en-US" sz="2999" dirty="0">
              <a:solidFill>
                <a:srgbClr val="FFFFFF"/>
              </a:solidFill>
              <a:ea typeface="Nanum Gothic Regular"/>
            </a:endParaRPr>
          </a:p>
          <a:p>
            <a:pPr algn="just">
              <a:lnSpc>
                <a:spcPts val="3899"/>
              </a:lnSpc>
            </a:pP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예를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들어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센서를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통해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얻은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조도의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값이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0x42일 때,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FND에서는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42를 </a:t>
            </a:r>
            <a:r>
              <a:rPr lang="en-US" sz="2999" dirty="0" err="1">
                <a:solidFill>
                  <a:srgbClr val="FFFFFF"/>
                </a:solidFill>
                <a:ea typeface="Nanum Gothic Regular"/>
              </a:rPr>
              <a:t>출력하지만</a:t>
            </a:r>
            <a:r>
              <a:rPr lang="en-US" sz="2999" dirty="0">
                <a:solidFill>
                  <a:srgbClr val="FFFFFF"/>
                </a:solidFill>
                <a:ea typeface="Nanum Gothic Regular"/>
              </a:rPr>
              <a:t> TERA</a:t>
            </a:r>
          </a:p>
          <a:p>
            <a:pPr algn="just">
              <a:lnSpc>
                <a:spcPts val="3899"/>
              </a:lnSpc>
            </a:pP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TERM에서는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아스키코드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값인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B가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출력된다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.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따라서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이를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해결하기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위해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UART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통신을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</a:p>
          <a:p>
            <a:pPr algn="just">
              <a:lnSpc>
                <a:spcPts val="3899"/>
              </a:lnSpc>
              <a:spcBef>
                <a:spcPct val="0"/>
              </a:spcBef>
            </a:pP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3번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작동하게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모듈을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 </a:t>
            </a:r>
            <a:r>
              <a:rPr lang="en-US" sz="2999" dirty="0" err="1">
                <a:solidFill>
                  <a:srgbClr val="FFFFFF"/>
                </a:solidFill>
                <a:latin typeface="Nanum Gothic Regular"/>
              </a:rPr>
              <a:t>설계하였다</a:t>
            </a:r>
            <a:r>
              <a:rPr lang="en-US" sz="2999" dirty="0">
                <a:solidFill>
                  <a:srgbClr val="FFFFFF"/>
                </a:solidFill>
                <a:latin typeface="Nanum Gothic Regular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36470" y="3339614"/>
            <a:ext cx="6097310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4" lvl="1" indent="-388617" algn="ctr">
              <a:lnSpc>
                <a:spcPts val="4679"/>
              </a:lnSpc>
              <a:spcBef>
                <a:spcPct val="0"/>
              </a:spcBef>
              <a:buFont typeface="Arial"/>
              <a:buChar char="•"/>
            </a:pPr>
            <a:r>
              <a:rPr lang="en-US" sz="3599" dirty="0">
                <a:solidFill>
                  <a:srgbClr val="FFFFFF"/>
                </a:solidFill>
                <a:latin typeface="Nanum Gothic Regular Bold"/>
              </a:rPr>
              <a:t>UART_STR </a:t>
            </a:r>
            <a:r>
              <a:rPr lang="en-US" sz="3599" dirty="0" err="1">
                <a:solidFill>
                  <a:srgbClr val="FFFFFF"/>
                </a:solidFill>
                <a:latin typeface="Nanum Gothic Regular Bold"/>
              </a:rPr>
              <a:t>모듈</a:t>
            </a:r>
            <a:r>
              <a:rPr lang="en-US" sz="3599" dirty="0">
                <a:solidFill>
                  <a:srgbClr val="FFFFFF"/>
                </a:solidFill>
                <a:latin typeface="Nanum Gothic Regular Bold"/>
              </a:rPr>
              <a:t> </a:t>
            </a:r>
            <a:r>
              <a:rPr lang="en-US" sz="3599" dirty="0" err="1">
                <a:solidFill>
                  <a:srgbClr val="FFFFFF"/>
                </a:solidFill>
                <a:latin typeface="Nanum Gothic Regular Bold"/>
              </a:rPr>
              <a:t>설계</a:t>
            </a:r>
            <a:r>
              <a:rPr lang="en-US" sz="3599" dirty="0">
                <a:solidFill>
                  <a:srgbClr val="FFFFFF"/>
                </a:solidFill>
                <a:latin typeface="Nanum Gothic Regular Bold"/>
              </a:rPr>
              <a:t> </a:t>
            </a:r>
            <a:r>
              <a:rPr lang="en-US" sz="3599" dirty="0" err="1">
                <a:solidFill>
                  <a:srgbClr val="FFFFFF"/>
                </a:solidFill>
                <a:latin typeface="Nanum Gothic Regular Bold"/>
              </a:rPr>
              <a:t>이유</a:t>
            </a:r>
            <a:r>
              <a:rPr lang="en-US" sz="3599" dirty="0">
                <a:solidFill>
                  <a:srgbClr val="FFFFFF"/>
                </a:solidFill>
                <a:latin typeface="Nanum Gothic Regular Bold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219</Words>
  <Application>Microsoft Office PowerPoint</Application>
  <PresentationFormat>사용자 지정</PresentationFormat>
  <Paragraphs>35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Nanum Gothic Regular</vt:lpstr>
      <vt:lpstr>Calibri</vt:lpstr>
      <vt:lpstr>Arial</vt:lpstr>
      <vt:lpstr>Nanum Gothic Regular Bold</vt:lpstr>
      <vt:lpstr>맑은 고딕</vt:lpstr>
      <vt:lpstr>DoHyeon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흰색 디지털리즘 기본 단순한 프레젠테이션</dc:title>
  <dc:creator>강연호</dc:creator>
  <cp:lastModifiedBy>강연호</cp:lastModifiedBy>
  <cp:revision>5</cp:revision>
  <dcterms:created xsi:type="dcterms:W3CDTF">2006-08-16T00:00:00Z</dcterms:created>
  <dcterms:modified xsi:type="dcterms:W3CDTF">2023-06-12T10:30:27Z</dcterms:modified>
  <dc:identifier>DAFll5MulYk</dc:identifier>
</cp:coreProperties>
</file>

<file path=docProps/thumbnail.jpeg>
</file>